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Garet ExtraBold" charset="1" panose="00000000000000000000"/>
      <p:regular r:id="rId14"/>
    </p:embeddedFont>
    <p:embeddedFont>
      <p:font typeface="Garet ExtraBold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cash-flow-exchange.vercel.app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69" t="0" r="-3426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5359" y="3734482"/>
            <a:ext cx="7908641" cy="186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59"/>
              </a:lnSpc>
            </a:pPr>
            <a:r>
              <a:rPr lang="en-US" sz="10899" spc="-621">
                <a:solidFill>
                  <a:srgbClr val="38E6D6"/>
                </a:solidFill>
                <a:latin typeface="Garet ExtraBold"/>
              </a:rPr>
              <a:t>CASHFLOW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90008" y="3734482"/>
            <a:ext cx="8340734" cy="188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9"/>
              </a:lnSpc>
            </a:pPr>
            <a:r>
              <a:rPr lang="en-US" sz="10999" spc="-186">
                <a:solidFill>
                  <a:srgbClr val="FFFFFF"/>
                </a:solidFill>
                <a:latin typeface="Garet ExtraBold"/>
              </a:rPr>
              <a:t>EXCHANGE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7625" y="5645475"/>
            <a:ext cx="8432749" cy="111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Roboto"/>
              </a:rPr>
              <a:t>Веб-застосунок підтримки роботи пункту обміну валют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456870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  <a:hlinkClick r:id="rId3" tooltip="https://cash-flow-exchange.vercel.app"/>
              </a:rPr>
              <a:t>cash-flow-exchange.vercel.app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90595" y="8836025"/>
            <a:ext cx="456870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</a:rPr>
              <a:t>ІП-13 Бондаренко Максим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01999" y="0"/>
            <a:ext cx="12352120" cy="10287000"/>
          </a:xfrm>
          <a:custGeom>
            <a:avLst/>
            <a:gdLst/>
            <a:ahLst/>
            <a:cxnLst/>
            <a:rect r="r" b="b" t="t" l="l"/>
            <a:pathLst>
              <a:path h="10287000" w="1235212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89443"/>
            <a:ext cx="333080" cy="333080"/>
          </a:xfrm>
          <a:custGeom>
            <a:avLst/>
            <a:gdLst/>
            <a:ahLst/>
            <a:cxnLst/>
            <a:rect r="r" b="b" t="t" l="l"/>
            <a:pathLst>
              <a:path h="333080" w="333080">
                <a:moveTo>
                  <a:pt x="0" y="0"/>
                </a:moveTo>
                <a:lnTo>
                  <a:pt x="333080" y="0"/>
                </a:lnTo>
                <a:lnTo>
                  <a:pt x="333080" y="333080"/>
                </a:lnTo>
                <a:lnTo>
                  <a:pt x="0" y="33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8666" y="514409"/>
            <a:ext cx="8992417" cy="112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76"/>
              </a:lnSpc>
            </a:pPr>
            <a:r>
              <a:rPr lang="en-US" sz="6554" spc="-65">
                <a:solidFill>
                  <a:srgbClr val="FFFFFF"/>
                </a:solidFill>
                <a:latin typeface="Roboto Bold"/>
              </a:rPr>
              <a:t>МЕТА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2702" y="2268498"/>
            <a:ext cx="793838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Roboto"/>
              </a:rPr>
              <a:t>оптимізація процесу комунікації між клієнтом та пунктом обміну валют;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3516706"/>
            <a:ext cx="333080" cy="333080"/>
          </a:xfrm>
          <a:custGeom>
            <a:avLst/>
            <a:gdLst/>
            <a:ahLst/>
            <a:cxnLst/>
            <a:rect r="r" b="b" t="t" l="l"/>
            <a:pathLst>
              <a:path h="333080" w="333080">
                <a:moveTo>
                  <a:pt x="0" y="0"/>
                </a:moveTo>
                <a:lnTo>
                  <a:pt x="333080" y="0"/>
                </a:lnTo>
                <a:lnTo>
                  <a:pt x="333080" y="333080"/>
                </a:lnTo>
                <a:lnTo>
                  <a:pt x="0" y="33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32702" y="3400571"/>
            <a:ext cx="936929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створення ефективного механізму сповіщень для користувачів про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зміни в курсах;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5139549"/>
            <a:ext cx="333080" cy="333080"/>
          </a:xfrm>
          <a:custGeom>
            <a:avLst/>
            <a:gdLst/>
            <a:ahLst/>
            <a:cxnLst/>
            <a:rect r="r" b="b" t="t" l="l"/>
            <a:pathLst>
              <a:path h="333080" w="333080">
                <a:moveTo>
                  <a:pt x="0" y="0"/>
                </a:moveTo>
                <a:lnTo>
                  <a:pt x="333080" y="0"/>
                </a:lnTo>
                <a:lnTo>
                  <a:pt x="333080" y="333080"/>
                </a:lnTo>
                <a:lnTo>
                  <a:pt x="0" y="33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32702" y="4975371"/>
            <a:ext cx="936929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забезпечення зручного адміністрування та моніторингу всіх створених запитів;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6263204"/>
            <a:ext cx="333080" cy="333080"/>
          </a:xfrm>
          <a:custGeom>
            <a:avLst/>
            <a:gdLst/>
            <a:ahLst/>
            <a:cxnLst/>
            <a:rect r="r" b="b" t="t" l="l"/>
            <a:pathLst>
              <a:path h="333080" w="333080">
                <a:moveTo>
                  <a:pt x="0" y="0"/>
                </a:moveTo>
                <a:lnTo>
                  <a:pt x="333080" y="0"/>
                </a:lnTo>
                <a:lnTo>
                  <a:pt x="333080" y="333080"/>
                </a:lnTo>
                <a:lnTo>
                  <a:pt x="0" y="33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32702" y="6112021"/>
            <a:ext cx="936929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надання користувачам актуальної інформації щодо змін валютних курсів, що дозволить їм приймати інформовані рішення щодо проведення обміну валют;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89305" y="144345"/>
            <a:ext cx="11067994" cy="112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76"/>
              </a:lnSpc>
            </a:pPr>
            <a:r>
              <a:rPr lang="en-US" sz="6554" spc="-65">
                <a:solidFill>
                  <a:srgbClr val="FFFFFF"/>
                </a:solidFill>
                <a:latin typeface="Roboto Bold"/>
              </a:rPr>
              <a:t>ПОРІВНЯННЯ З АНАЛОГОМ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70343" y="2162613"/>
            <a:ext cx="284157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CashFlow Exchange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81466" y="2143563"/>
            <a:ext cx="130834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Money24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70343" y="2900809"/>
            <a:ext cx="400645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Можливість переглядати актуальні курси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7784927" y="2948434"/>
            <a:ext cx="0" cy="81280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167999" y="2891284"/>
            <a:ext cx="409231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Можливість переглядати актуальні курси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2996050" y="2938909"/>
            <a:ext cx="0" cy="81280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970343" y="4085084"/>
            <a:ext cx="40064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Калькулятор валют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7803977" y="4142234"/>
            <a:ext cx="0" cy="37465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3181466" y="4066034"/>
            <a:ext cx="40064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Калькулятор валют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3015100" y="4123184"/>
            <a:ext cx="0" cy="37465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970343" y="4831209"/>
            <a:ext cx="44873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Створення облікового запису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81466" y="4821684"/>
            <a:ext cx="44612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Створення облікового запису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13015100" y="4869309"/>
            <a:ext cx="0" cy="365125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7803977" y="4888359"/>
            <a:ext cx="0" cy="37465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970343" y="5577334"/>
            <a:ext cx="4487318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Створення запитів на обмін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81466" y="5577334"/>
            <a:ext cx="4487318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Створення запитів на обмін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7803977" y="5624860"/>
            <a:ext cx="0" cy="37465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3015100" y="5624860"/>
            <a:ext cx="0" cy="37465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7970343" y="6323360"/>
            <a:ext cx="4487318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Перегляд історії обмінів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7803977" y="6370885"/>
            <a:ext cx="0" cy="37465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3181466" y="6332885"/>
            <a:ext cx="4487318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Перегляд історії обмінів</a:t>
            </a:r>
          </a:p>
        </p:txBody>
      </p:sp>
      <p:sp>
        <p:nvSpPr>
          <p:cNvPr name="AutoShape 25" id="25"/>
          <p:cNvSpPr/>
          <p:nvPr/>
        </p:nvSpPr>
        <p:spPr>
          <a:xfrm flipV="true">
            <a:off x="13015100" y="6380410"/>
            <a:ext cx="0" cy="365125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7970343" y="7069386"/>
            <a:ext cx="4487318" cy="86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Налаштування облікового запису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7803977" y="7117011"/>
            <a:ext cx="0" cy="812602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3181466" y="7069386"/>
            <a:ext cx="4487318" cy="86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Налаштування облікового запису</a:t>
            </a:r>
          </a:p>
        </p:txBody>
      </p:sp>
      <p:sp>
        <p:nvSpPr>
          <p:cNvPr name="AutoShape 29" id="29"/>
          <p:cNvSpPr/>
          <p:nvPr/>
        </p:nvSpPr>
        <p:spPr>
          <a:xfrm flipV="true">
            <a:off x="13015100" y="7117011"/>
            <a:ext cx="0" cy="81260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7970343" y="8253462"/>
            <a:ext cx="4487318" cy="86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Відстеження певних валют та сповіщення про зміни курсів</a:t>
            </a:r>
          </a:p>
        </p:txBody>
      </p:sp>
      <p:sp>
        <p:nvSpPr>
          <p:cNvPr name="AutoShape 31" id="31"/>
          <p:cNvSpPr/>
          <p:nvPr/>
        </p:nvSpPr>
        <p:spPr>
          <a:xfrm flipV="true">
            <a:off x="7803977" y="8301087"/>
            <a:ext cx="0" cy="812602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3181466" y="8262987"/>
            <a:ext cx="4487318" cy="86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Відстеження певних валют та сповіщення про зміни курсів</a:t>
            </a:r>
          </a:p>
        </p:txBody>
      </p:sp>
      <p:sp>
        <p:nvSpPr>
          <p:cNvPr name="AutoShape 33" id="33"/>
          <p:cNvSpPr/>
          <p:nvPr/>
        </p:nvSpPr>
        <p:spPr>
          <a:xfrm flipV="true">
            <a:off x="13015100" y="8310612"/>
            <a:ext cx="0" cy="812602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407502"/>
          </a:xfrm>
          <a:custGeom>
            <a:avLst/>
            <a:gdLst/>
            <a:ahLst/>
            <a:cxnLst/>
            <a:rect r="r" b="b" t="t" l="l"/>
            <a:pathLst>
              <a:path h="2407502" w="18288000">
                <a:moveTo>
                  <a:pt x="0" y="0"/>
                </a:moveTo>
                <a:lnTo>
                  <a:pt x="18288000" y="0"/>
                </a:lnTo>
                <a:lnTo>
                  <a:pt x="18288000" y="2407502"/>
                </a:lnTo>
                <a:lnTo>
                  <a:pt x="0" y="2407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-187356" r="0" b="-2187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30143"/>
            <a:ext cx="2085361" cy="1813357"/>
          </a:xfrm>
          <a:custGeom>
            <a:avLst/>
            <a:gdLst/>
            <a:ahLst/>
            <a:cxnLst/>
            <a:rect r="r" b="b" t="t" l="l"/>
            <a:pathLst>
              <a:path h="1813357" w="2085361">
                <a:moveTo>
                  <a:pt x="0" y="0"/>
                </a:moveTo>
                <a:lnTo>
                  <a:pt x="2085361" y="0"/>
                </a:lnTo>
                <a:lnTo>
                  <a:pt x="2085361" y="1813357"/>
                </a:lnTo>
                <a:lnTo>
                  <a:pt x="0" y="1813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63667" y="3330143"/>
            <a:ext cx="1813357" cy="1813357"/>
          </a:xfrm>
          <a:custGeom>
            <a:avLst/>
            <a:gdLst/>
            <a:ahLst/>
            <a:cxnLst/>
            <a:rect r="r" b="b" t="t" l="l"/>
            <a:pathLst>
              <a:path h="1813357" w="1813357">
                <a:moveTo>
                  <a:pt x="0" y="0"/>
                </a:moveTo>
                <a:lnTo>
                  <a:pt x="1813357" y="0"/>
                </a:lnTo>
                <a:lnTo>
                  <a:pt x="1813357" y="1813357"/>
                </a:lnTo>
                <a:lnTo>
                  <a:pt x="0" y="1813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24849" y="3330143"/>
            <a:ext cx="1813357" cy="1813357"/>
          </a:xfrm>
          <a:custGeom>
            <a:avLst/>
            <a:gdLst/>
            <a:ahLst/>
            <a:cxnLst/>
            <a:rect r="r" b="b" t="t" l="l"/>
            <a:pathLst>
              <a:path h="1813357" w="1813357">
                <a:moveTo>
                  <a:pt x="0" y="0"/>
                </a:moveTo>
                <a:lnTo>
                  <a:pt x="1813357" y="0"/>
                </a:lnTo>
                <a:lnTo>
                  <a:pt x="1813357" y="1813357"/>
                </a:lnTo>
                <a:lnTo>
                  <a:pt x="0" y="1813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90805" y="3330143"/>
            <a:ext cx="1902539" cy="1813357"/>
          </a:xfrm>
          <a:custGeom>
            <a:avLst/>
            <a:gdLst/>
            <a:ahLst/>
            <a:cxnLst/>
            <a:rect r="r" b="b" t="t" l="l"/>
            <a:pathLst>
              <a:path h="1813357" w="1902539">
                <a:moveTo>
                  <a:pt x="0" y="0"/>
                </a:moveTo>
                <a:lnTo>
                  <a:pt x="1902539" y="0"/>
                </a:lnTo>
                <a:lnTo>
                  <a:pt x="1902539" y="1813357"/>
                </a:lnTo>
                <a:lnTo>
                  <a:pt x="0" y="1813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45943" y="3330143"/>
            <a:ext cx="1813357" cy="1813357"/>
          </a:xfrm>
          <a:custGeom>
            <a:avLst/>
            <a:gdLst/>
            <a:ahLst/>
            <a:cxnLst/>
            <a:rect r="r" b="b" t="t" l="l"/>
            <a:pathLst>
              <a:path h="1813357" w="1813357">
                <a:moveTo>
                  <a:pt x="0" y="0"/>
                </a:moveTo>
                <a:lnTo>
                  <a:pt x="1813357" y="0"/>
                </a:lnTo>
                <a:lnTo>
                  <a:pt x="1813357" y="1813357"/>
                </a:lnTo>
                <a:lnTo>
                  <a:pt x="0" y="18133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70345" y="719630"/>
            <a:ext cx="6947309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50">
                <a:solidFill>
                  <a:srgbClr val="FFFFFF"/>
                </a:solidFill>
                <a:latin typeface="Roboto Bold"/>
              </a:rPr>
              <a:t>ТЕХНОЛОГІЧНИЙ СТЕК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8304" y="5440987"/>
            <a:ext cx="806152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React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5031" y="6158438"/>
            <a:ext cx="2752700" cy="173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JS-бібліотека для побудови інтерфейсів користувача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22897" y="5440987"/>
            <a:ext cx="1494896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JavaScript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28343" y="6158438"/>
            <a:ext cx="2684004" cy="261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Мова програмування для розробки динамічних веб-сайтів та веб-застосунків.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62647" y="6158438"/>
            <a:ext cx="2962706" cy="217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Облачна платформа від Google для розробки веб-застосунків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26211" y="5440987"/>
            <a:ext cx="1210634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Firebase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04603" y="5440987"/>
            <a:ext cx="874944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Redux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25763" y="6158438"/>
            <a:ext cx="2432622" cy="173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Управління станом застосунків JavaScript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50777" y="5440987"/>
            <a:ext cx="1203689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VS 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36310" y="6158438"/>
            <a:ext cx="2432622" cy="217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Roboto"/>
              </a:rPr>
              <a:t>Легкий та потужний текстовий редактор від Microsoft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863818" y="2956007"/>
            <a:ext cx="9039848" cy="4374986"/>
          </a:xfrm>
          <a:custGeom>
            <a:avLst/>
            <a:gdLst/>
            <a:ahLst/>
            <a:cxnLst/>
            <a:rect r="r" b="b" t="t" l="l"/>
            <a:pathLst>
              <a:path h="4374986" w="9039848">
                <a:moveTo>
                  <a:pt x="0" y="0"/>
                </a:moveTo>
                <a:lnTo>
                  <a:pt x="9039848" y="0"/>
                </a:lnTo>
                <a:lnTo>
                  <a:pt x="9039848" y="4374986"/>
                </a:lnTo>
                <a:lnTo>
                  <a:pt x="0" y="437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8012084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50">
                <a:solidFill>
                  <a:srgbClr val="FFFFFF"/>
                </a:solidFill>
                <a:latin typeface="Roboto Bold"/>
              </a:rPr>
              <a:t>ОСНОВНИЙ ФУНКЦІОНАЛ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6529" y="2327710"/>
            <a:ext cx="12234860" cy="649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1177" indent="-410588" lvl="1">
              <a:lnSpc>
                <a:spcPts val="6465"/>
              </a:lnSpc>
              <a:buFont typeface="Arial"/>
              <a:buChar char="•"/>
            </a:pPr>
            <a:r>
              <a:rPr lang="en-US" sz="3803">
                <a:solidFill>
                  <a:srgbClr val="FFFFFF"/>
                </a:solidFill>
                <a:latin typeface="Roboto"/>
              </a:rPr>
              <a:t>можливість створення та налаштування облікового запису;</a:t>
            </a:r>
          </a:p>
          <a:p>
            <a:pPr marL="821177" indent="-410588" lvl="1">
              <a:lnSpc>
                <a:spcPts val="6465"/>
              </a:lnSpc>
              <a:buFont typeface="Arial"/>
              <a:buChar char="•"/>
            </a:pPr>
            <a:r>
              <a:rPr lang="en-US" sz="3803">
                <a:solidFill>
                  <a:srgbClr val="FFFFFF"/>
                </a:solidFill>
                <a:latin typeface="Roboto"/>
              </a:rPr>
              <a:t>перегляд актуальних курсів валют та розрахунок потенційного обміну в калькуляторі;</a:t>
            </a:r>
          </a:p>
          <a:p>
            <a:pPr marL="821177" indent="-410588" lvl="1">
              <a:lnSpc>
                <a:spcPts val="6465"/>
              </a:lnSpc>
              <a:buFont typeface="Arial"/>
              <a:buChar char="•"/>
            </a:pPr>
            <a:r>
              <a:rPr lang="en-US" sz="3803">
                <a:solidFill>
                  <a:srgbClr val="FFFFFF"/>
                </a:solidFill>
                <a:latin typeface="Roboto"/>
              </a:rPr>
              <a:t>можливість створення запитів з обміну валют;</a:t>
            </a:r>
          </a:p>
          <a:p>
            <a:pPr marL="821177" indent="-410588" lvl="1">
              <a:lnSpc>
                <a:spcPts val="6465"/>
              </a:lnSpc>
              <a:buFont typeface="Arial"/>
              <a:buChar char="•"/>
            </a:pPr>
            <a:r>
              <a:rPr lang="en-US" sz="3803">
                <a:solidFill>
                  <a:srgbClr val="FFFFFF"/>
                </a:solidFill>
                <a:latin typeface="Roboto"/>
              </a:rPr>
              <a:t>можливість модерації запитів;</a:t>
            </a:r>
          </a:p>
          <a:p>
            <a:pPr marL="821177" indent="-410588" lvl="1">
              <a:lnSpc>
                <a:spcPts val="6465"/>
              </a:lnSpc>
              <a:buFont typeface="Arial"/>
              <a:buChar char="•"/>
            </a:pPr>
            <a:r>
              <a:rPr lang="en-US" sz="3803">
                <a:solidFill>
                  <a:srgbClr val="FFFFFF"/>
                </a:solidFill>
                <a:latin typeface="Roboto"/>
              </a:rPr>
              <a:t>можливість отримання сповіщень про зміну обраних валют.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3725" y="1455122"/>
            <a:ext cx="12820999" cy="8277263"/>
          </a:xfrm>
          <a:custGeom>
            <a:avLst/>
            <a:gdLst/>
            <a:ahLst/>
            <a:cxnLst/>
            <a:rect r="r" b="b" t="t" l="l"/>
            <a:pathLst>
              <a:path h="8277263" w="12820999">
                <a:moveTo>
                  <a:pt x="0" y="0"/>
                </a:moveTo>
                <a:lnTo>
                  <a:pt x="12820999" y="0"/>
                </a:lnTo>
                <a:lnTo>
                  <a:pt x="12820999" y="8277264"/>
                </a:lnTo>
                <a:lnTo>
                  <a:pt x="0" y="8277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55067" y="165232"/>
            <a:ext cx="11777866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50">
                <a:solidFill>
                  <a:srgbClr val="FFFFFF"/>
                </a:solidFill>
                <a:latin typeface="Roboto Bold"/>
              </a:rPr>
              <a:t>ДІАГРАМА ВАРІАНТІВ ВИКОРИСТАННЯ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52805" y="0"/>
            <a:ext cx="13212991" cy="10287000"/>
          </a:xfrm>
          <a:custGeom>
            <a:avLst/>
            <a:gdLst/>
            <a:ahLst/>
            <a:cxnLst/>
            <a:rect r="r" b="b" t="t" l="l"/>
            <a:pathLst>
              <a:path h="10287000" w="13212991">
                <a:moveTo>
                  <a:pt x="0" y="0"/>
                </a:moveTo>
                <a:lnTo>
                  <a:pt x="13212990" y="0"/>
                </a:lnTo>
                <a:lnTo>
                  <a:pt x="132129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96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5657" y="923925"/>
            <a:ext cx="8012084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50">
                <a:solidFill>
                  <a:srgbClr val="FFFFFF"/>
                </a:solidFill>
                <a:latin typeface="Roboto Bold"/>
              </a:rPr>
              <a:t>МАЙБУТНІ ПЕРСПЕКТИВИ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6313" y="3237921"/>
            <a:ext cx="9555749" cy="4034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1177" indent="-410588" lvl="1">
              <a:lnSpc>
                <a:spcPts val="6465"/>
              </a:lnSpc>
              <a:buFont typeface="Arial"/>
              <a:buChar char="•"/>
            </a:pPr>
            <a:r>
              <a:rPr lang="en-US" sz="3803">
                <a:solidFill>
                  <a:srgbClr val="FFFFFF"/>
                </a:solidFill>
                <a:latin typeface="Roboto"/>
              </a:rPr>
              <a:t>розширення підтримки нових валют;</a:t>
            </a:r>
          </a:p>
          <a:p>
            <a:pPr marL="821177" indent="-410588" lvl="1">
              <a:lnSpc>
                <a:spcPts val="6465"/>
              </a:lnSpc>
              <a:buFont typeface="Arial"/>
              <a:buChar char="•"/>
            </a:pPr>
            <a:r>
              <a:rPr lang="en-US" sz="3803">
                <a:solidFill>
                  <a:srgbClr val="FFFFFF"/>
                </a:solidFill>
                <a:latin typeface="Roboto"/>
              </a:rPr>
              <a:t>виведення графіку зміни курсів валют;</a:t>
            </a:r>
          </a:p>
          <a:p>
            <a:pPr marL="821177" indent="-410588" lvl="1">
              <a:lnSpc>
                <a:spcPts val="6465"/>
              </a:lnSpc>
              <a:buFont typeface="Arial"/>
              <a:buChar char="•"/>
            </a:pPr>
            <a:r>
              <a:rPr lang="en-US" sz="3803">
                <a:solidFill>
                  <a:srgbClr val="FFFFFF"/>
                </a:solidFill>
                <a:latin typeface="Roboto"/>
              </a:rPr>
              <a:t>прогнозування подальших курсів, спираючись на попередню динаміку.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C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9876" y="2458256"/>
            <a:ext cx="3289424" cy="5370489"/>
          </a:xfrm>
          <a:custGeom>
            <a:avLst/>
            <a:gdLst/>
            <a:ahLst/>
            <a:cxnLst/>
            <a:rect r="r" b="b" t="t" l="l"/>
            <a:pathLst>
              <a:path h="5370489" w="3289424">
                <a:moveTo>
                  <a:pt x="0" y="0"/>
                </a:moveTo>
                <a:lnTo>
                  <a:pt x="3289424" y="0"/>
                </a:lnTo>
                <a:lnTo>
                  <a:pt x="3289424" y="5370488"/>
                </a:lnTo>
                <a:lnTo>
                  <a:pt x="0" y="5370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5657" y="923925"/>
            <a:ext cx="8012084" cy="863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-50">
                <a:solidFill>
                  <a:srgbClr val="FFFFFF"/>
                </a:solidFill>
                <a:latin typeface="Roboto Bold"/>
              </a:rPr>
              <a:t>ВИСНОВКИ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5657" y="2707843"/>
            <a:ext cx="11503938" cy="508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4"/>
              </a:lnSpc>
            </a:pPr>
            <a:r>
              <a:rPr lang="en-US" sz="3341">
                <a:solidFill>
                  <a:srgbClr val="FFFFFF"/>
                </a:solidFill>
                <a:latin typeface="Roboto"/>
              </a:rPr>
              <a:t>Під час розробки  було проведено  глибокий аналіз предметної області та визначено вимоги для розробки, які ставить ринок. Було спроектовано та реалізовано веб-застосунок для підтримки роботи пункту обміну валют, який надає весь базовий функціонал та надає нові можливості у вигляді перегляду історії власних запитів та відстеження змін курсів обміну валют, які цікаві клієнту.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DAF486pMgE4</dc:identifier>
  <dcterms:modified xsi:type="dcterms:W3CDTF">2011-08-01T06:04:30Z</dcterms:modified>
  <cp:revision>1</cp:revision>
  <dc:title>Cashflow</dc:title>
</cp:coreProperties>
</file>